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8" r:id="rId3"/>
    <p:sldId id="257" r:id="rId4"/>
    <p:sldId id="259" r:id="rId5"/>
    <p:sldId id="261" r:id="rId6"/>
    <p:sldId id="262" r:id="rId7"/>
    <p:sldId id="260" r:id="rId8"/>
    <p:sldId id="263" r:id="rId9"/>
    <p:sldId id="264" r:id="rId10"/>
    <p:sldId id="266" r:id="rId11"/>
    <p:sldId id="265" r:id="rId12"/>
    <p:sldId id="268" r:id="rId13"/>
    <p:sldId id="271"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5" d="100"/>
          <a:sy n="115" d="100"/>
        </p:scale>
        <p:origin x="37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A430C0A-5464-4FE4-84EB-FF9C94016DF4}" type="datetimeFigureOut">
              <a:rPr lang="en-US" dirty="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360C6404-AD6E-4860-8E75-697CA40B95DA}" type="datetimeFigureOut">
              <a:rPr lang="en-US" dirty="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4/28/2016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7" name="Date Placeholder 6"/>
          <p:cNvSpPr>
            <a:spLocks noGrp="1"/>
          </p:cNvSpPr>
          <p:nvPr>
            <p:ph type="dt" sz="half" idx="10"/>
          </p:nvPr>
        </p:nvSpPr>
        <p:spPr/>
        <p:txBody>
          <a:bodyPr/>
          <a:lstStyle/>
          <a:p>
            <a:fld id="{4F7D4976-E339-4826-83B7-FBD03F55ECF8}" type="datetimeFigureOut">
              <a:rPr lang="en-US" dirty="0"/>
              <a:t>4/28/2016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zh-TW" altLang="en-US" smtClean="0"/>
              <a:t>按一下以編輯母片標題樣式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9" name="Date Placeholder 8"/>
          <p:cNvSpPr>
            <a:spLocks noGrp="1"/>
          </p:cNvSpPr>
          <p:nvPr>
            <p:ph type="dt" sz="half" idx="10"/>
          </p:nvPr>
        </p:nvSpPr>
        <p:spPr/>
        <p:txBody>
          <a:bodyPr/>
          <a:lstStyle/>
          <a:p>
            <a:fld id="{D1BE4249-C0D0-4B06-8692-E8BB871AF643}" type="datetimeFigureOut">
              <a:rPr lang="en-US" dirty="0"/>
              <a:t>4/28/2016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4/28/2016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4/28/2016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ocs.opencv.org/2.4/doc/tutorials/introduction/desktop_java/java_dev_intro.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ocs.oracle.com/javase/tutorial/uiswing/components/slider.html" TargetMode="External"/><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oracle.com/javase/tutorial/uiswing/components/filechooser.html"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Java class</a:t>
            </a:r>
            <a:endParaRPr lang="zh-TW" altLang="en-US" dirty="0"/>
          </a:p>
        </p:txBody>
      </p:sp>
      <p:sp>
        <p:nvSpPr>
          <p:cNvPr id="3" name="副標題 2"/>
          <p:cNvSpPr>
            <a:spLocks noGrp="1"/>
          </p:cNvSpPr>
          <p:nvPr>
            <p:ph type="subTitle" idx="1"/>
          </p:nvPr>
        </p:nvSpPr>
        <p:spPr/>
        <p:txBody>
          <a:bodyPr/>
          <a:lstStyle/>
          <a:p>
            <a:r>
              <a:rPr lang="en-US" altLang="zh-TW" dirty="0" smtClean="0"/>
              <a:t>Slider</a:t>
            </a:r>
            <a:r>
              <a:rPr lang="zh-TW" altLang="en-US" dirty="0" smtClean="0"/>
              <a:t>、</a:t>
            </a:r>
            <a:r>
              <a:rPr lang="en-US" altLang="zh-TW" dirty="0" smtClean="0"/>
              <a:t>File Chooser</a:t>
            </a:r>
          </a:p>
          <a:p>
            <a:r>
              <a:rPr lang="en-US" altLang="zh-TW" dirty="0" smtClean="0"/>
              <a:t>2016/4/26</a:t>
            </a:r>
            <a:endParaRPr lang="zh-TW" altLang="en-US" dirty="0"/>
          </a:p>
        </p:txBody>
      </p:sp>
    </p:spTree>
    <p:extLst>
      <p:ext uri="{BB962C8B-B14F-4D97-AF65-F5344CB8AC3E}">
        <p14:creationId xmlns:p14="http://schemas.microsoft.com/office/powerpoint/2010/main" val="4192936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31136" y="75230"/>
            <a:ext cx="7729728" cy="1188720"/>
          </a:xfrm>
        </p:spPr>
        <p:txBody>
          <a:bodyPr/>
          <a:lstStyle/>
          <a:p>
            <a:r>
              <a:rPr lang="en-US" altLang="zh-TW" dirty="0" smtClean="0"/>
              <a:t>Alpha panel</a:t>
            </a:r>
            <a:endParaRPr lang="zh-TW" altLang="en-US" dirty="0"/>
          </a:p>
        </p:txBody>
      </p:sp>
      <p:pic>
        <p:nvPicPr>
          <p:cNvPr id="6" name="圖片 5"/>
          <p:cNvPicPr>
            <a:picLocks noChangeAspect="1"/>
          </p:cNvPicPr>
          <p:nvPr/>
        </p:nvPicPr>
        <p:blipFill>
          <a:blip r:embed="rId2"/>
          <a:stretch>
            <a:fillRect/>
          </a:stretch>
        </p:blipFill>
        <p:spPr>
          <a:xfrm>
            <a:off x="2224920" y="2068484"/>
            <a:ext cx="7735944" cy="30189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4775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cap="none" dirty="0" err="1" smtClean="0"/>
              <a:t>OpenCV</a:t>
            </a:r>
            <a:r>
              <a:rPr lang="en-US" altLang="zh-TW" cap="none" dirty="0" smtClean="0"/>
              <a:t> For Java</a:t>
            </a:r>
            <a:endParaRPr lang="zh-TW" altLang="en-US" cap="none" dirty="0"/>
          </a:p>
        </p:txBody>
      </p:sp>
      <p:sp>
        <p:nvSpPr>
          <p:cNvPr id="3" name="內容版面配置區 2"/>
          <p:cNvSpPr>
            <a:spLocks noGrp="1"/>
          </p:cNvSpPr>
          <p:nvPr>
            <p:ph idx="1"/>
          </p:nvPr>
        </p:nvSpPr>
        <p:spPr/>
        <p:txBody>
          <a:bodyPr/>
          <a:lstStyle/>
          <a:p>
            <a:r>
              <a:rPr lang="en-US" altLang="zh-TW" dirty="0">
                <a:hlinkClick r:id="rId2"/>
              </a:rPr>
              <a:t>http://opencv.org/</a:t>
            </a:r>
          </a:p>
          <a:p>
            <a:r>
              <a:rPr lang="en-US" altLang="zh-TW" dirty="0" smtClean="0">
                <a:hlinkClick r:id="rId2"/>
              </a:rPr>
              <a:t>http</a:t>
            </a:r>
            <a:r>
              <a:rPr lang="en-US" altLang="zh-TW" dirty="0">
                <a:hlinkClick r:id="rId2"/>
              </a:rPr>
              <a:t>://</a:t>
            </a:r>
            <a:r>
              <a:rPr lang="en-US" altLang="zh-TW" dirty="0" smtClean="0">
                <a:hlinkClick r:id="rId2"/>
              </a:rPr>
              <a:t>docs.opencv.org/2.4/doc/tutorials/introduction/desktop_java/java_dev_intro.html</a:t>
            </a:r>
            <a:endParaRPr lang="en-US" altLang="zh-TW" dirty="0" smtClean="0"/>
          </a:p>
          <a:p>
            <a:endParaRPr lang="zh-TW" altLang="en-US" dirty="0"/>
          </a:p>
        </p:txBody>
      </p:sp>
      <p:pic>
        <p:nvPicPr>
          <p:cNvPr id="1026" name="Picture 2" descr="http://opencv.org/wp-content/themes/opencv/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650" y="1087564"/>
            <a:ext cx="781050"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7934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Homework</a:t>
            </a:r>
            <a:endParaRPr lang="zh-TW" altLang="en-US" dirty="0"/>
          </a:p>
        </p:txBody>
      </p:sp>
      <p:sp>
        <p:nvSpPr>
          <p:cNvPr id="3" name="文字版面配置區 2"/>
          <p:cNvSpPr>
            <a:spLocks noGrp="1"/>
          </p:cNvSpPr>
          <p:nvPr>
            <p:ph type="body" idx="1"/>
          </p:nvPr>
        </p:nvSpPr>
        <p:spPr/>
        <p:txBody>
          <a:bodyPr/>
          <a:lstStyle/>
          <a:p>
            <a:r>
              <a:rPr lang="en-US" altLang="zh-TW" dirty="0" smtClean="0"/>
              <a:t>File chooser and slider</a:t>
            </a:r>
            <a:endParaRPr lang="zh-TW" altLang="en-US" dirty="0"/>
          </a:p>
        </p:txBody>
      </p:sp>
    </p:spTree>
    <p:extLst>
      <p:ext uri="{BB962C8B-B14F-4D97-AF65-F5344CB8AC3E}">
        <p14:creationId xmlns:p14="http://schemas.microsoft.com/office/powerpoint/2010/main" val="1499607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6000" dirty="0" smtClean="0">
                <a:latin typeface="標楷體" panose="03000509000000000000" pitchFamily="65" charset="-120"/>
                <a:ea typeface="標楷體" panose="03000509000000000000" pitchFamily="65" charset="-120"/>
              </a:rPr>
              <a:t>作業要求</a:t>
            </a:r>
            <a:endParaRPr lang="zh-TW" altLang="en-US" sz="6000"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2231136" y="2638044"/>
            <a:ext cx="7729728" cy="4120203"/>
          </a:xfrm>
        </p:spPr>
        <p:txBody>
          <a:bodyPr>
            <a:normAutofit/>
          </a:bodyPr>
          <a:lstStyle/>
          <a:p>
            <a:r>
              <a:rPr lang="zh-TW" altLang="en-US" dirty="0">
                <a:latin typeface="標楷體" panose="03000509000000000000" pitchFamily="65" charset="-120"/>
                <a:ea typeface="標楷體" panose="03000509000000000000" pitchFamily="65" charset="-120"/>
              </a:rPr>
              <a:t>劃出一個視窗</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有一個</a:t>
            </a:r>
            <a:r>
              <a:rPr lang="en-US" altLang="zh-TW" dirty="0">
                <a:latin typeface="標楷體" panose="03000509000000000000" pitchFamily="65" charset="-120"/>
                <a:ea typeface="標楷體" panose="03000509000000000000" pitchFamily="65" charset="-120"/>
              </a:rPr>
              <a:t>button</a:t>
            </a:r>
            <a:r>
              <a:rPr lang="zh-TW" altLang="en-US" dirty="0">
                <a:latin typeface="標楷體" panose="03000509000000000000" pitchFamily="65" charset="-120"/>
                <a:ea typeface="標楷體" panose="03000509000000000000" pitchFamily="65" charset="-120"/>
              </a:rPr>
              <a:t>可以開啟</a:t>
            </a:r>
            <a:r>
              <a:rPr lang="en-US" altLang="zh-TW" dirty="0">
                <a:latin typeface="標楷體" panose="03000509000000000000" pitchFamily="65" charset="-120"/>
                <a:ea typeface="標楷體" panose="03000509000000000000" pitchFamily="65" charset="-120"/>
              </a:rPr>
              <a:t>file</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chooser</a:t>
            </a:r>
            <a:r>
              <a:rPr lang="zh-TW" altLang="en-US" dirty="0">
                <a:latin typeface="標楷體" panose="03000509000000000000" pitchFamily="65" charset="-120"/>
                <a:ea typeface="標楷體" panose="03000509000000000000" pitchFamily="65" charset="-120"/>
              </a:rPr>
              <a:t>讓我選一張照片</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選好之後顯示，視窗的大小要能跟著圖片變大變小</a:t>
            </a:r>
            <a:r>
              <a:rPr lang="en-US" altLang="zh-TW" dirty="0">
                <a:latin typeface="標楷體" panose="03000509000000000000" pitchFamily="65" charset="-120"/>
                <a:ea typeface="標楷體" panose="03000509000000000000" pitchFamily="65" charset="-120"/>
              </a:rPr>
              <a:t>(fit image size)</a:t>
            </a:r>
          </a:p>
          <a:p>
            <a:r>
              <a:rPr lang="zh-TW" altLang="en-US" dirty="0">
                <a:latin typeface="標楷體" panose="03000509000000000000" pitchFamily="65" charset="-120"/>
                <a:ea typeface="標楷體" panose="03000509000000000000" pitchFamily="65" charset="-120"/>
              </a:rPr>
              <a:t>要有一個</a:t>
            </a:r>
            <a:r>
              <a:rPr lang="en-US" altLang="zh-TW" dirty="0">
                <a:latin typeface="標楷體" panose="03000509000000000000" pitchFamily="65" charset="-120"/>
                <a:ea typeface="標楷體" panose="03000509000000000000" pitchFamily="65" charset="-120"/>
              </a:rPr>
              <a:t>slider</a:t>
            </a:r>
            <a:r>
              <a:rPr lang="zh-TW" altLang="en-US" dirty="0">
                <a:latin typeface="標楷體" panose="03000509000000000000" pitchFamily="65" charset="-120"/>
                <a:ea typeface="標楷體" panose="03000509000000000000" pitchFamily="65" charset="-120"/>
              </a:rPr>
              <a:t>，調整照片的透明度</a:t>
            </a:r>
            <a:endParaRPr lang="en-US" altLang="zh-TW"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繳交日期和檔案</a:t>
            </a:r>
          </a:p>
          <a:p>
            <a:r>
              <a:rPr lang="zh-TW" altLang="en-US" sz="2000" dirty="0">
                <a:latin typeface="標楷體" panose="03000509000000000000" pitchFamily="65" charset="-120"/>
                <a:ea typeface="標楷體" panose="03000509000000000000" pitchFamily="65" charset="-120"/>
              </a:rPr>
              <a:t>請將</a:t>
            </a:r>
            <a:r>
              <a:rPr lang="en-US" altLang="zh-TW" sz="2000" dirty="0">
                <a:latin typeface="標楷體" panose="03000509000000000000" pitchFamily="65" charset="-120"/>
                <a:ea typeface="標楷體" panose="03000509000000000000" pitchFamily="65" charset="-120"/>
              </a:rPr>
              <a:t>package name</a:t>
            </a:r>
            <a:r>
              <a:rPr lang="zh-TW" altLang="en-US" sz="2000" dirty="0">
                <a:latin typeface="標楷體" panose="03000509000000000000" pitchFamily="65" charset="-120"/>
                <a:ea typeface="標楷體" panose="03000509000000000000" pitchFamily="65" charset="-120"/>
              </a:rPr>
              <a:t>命名為</a:t>
            </a:r>
            <a:r>
              <a:rPr lang="en-US" altLang="zh-TW" sz="2000" dirty="0" smtClean="0">
                <a:latin typeface="標楷體" panose="03000509000000000000" pitchFamily="65" charset="-120"/>
                <a:ea typeface="標楷體" panose="03000509000000000000" pitchFamily="65" charset="-120"/>
              </a:rPr>
              <a:t>A8_</a:t>
            </a:r>
            <a:r>
              <a:rPr lang="zh-TW" altLang="en-US" sz="2000" dirty="0">
                <a:latin typeface="標楷體" panose="03000509000000000000" pitchFamily="65" charset="-120"/>
                <a:ea typeface="標楷體" panose="03000509000000000000" pitchFamily="65" charset="-120"/>
              </a:rPr>
              <a:t>學號</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將整個</a:t>
            </a:r>
            <a:r>
              <a:rPr lang="en-US" altLang="zh-TW" sz="2000" dirty="0">
                <a:latin typeface="標楷體" panose="03000509000000000000" pitchFamily="65" charset="-120"/>
                <a:ea typeface="標楷體" panose="03000509000000000000" pitchFamily="65" charset="-120"/>
              </a:rPr>
              <a:t>package</a:t>
            </a:r>
            <a:r>
              <a:rPr lang="zh-TW" altLang="en-US" sz="2000" dirty="0">
                <a:latin typeface="標楷體" panose="03000509000000000000" pitchFamily="65" charset="-120"/>
                <a:ea typeface="標楷體" panose="03000509000000000000" pitchFamily="65" charset="-120"/>
              </a:rPr>
              <a:t>右鍵加到壓縮檔</a:t>
            </a:r>
            <a:r>
              <a:rPr lang="en-US" altLang="zh-TW" sz="2000" dirty="0">
                <a:latin typeface="標楷體" panose="03000509000000000000" pitchFamily="65" charset="-120"/>
                <a:ea typeface="標楷體" panose="03000509000000000000" pitchFamily="65" charset="-120"/>
              </a:rPr>
              <a:t>(zip), </a:t>
            </a:r>
            <a:r>
              <a:rPr lang="zh-TW" altLang="en-US" sz="2000" dirty="0">
                <a:latin typeface="標楷體" panose="03000509000000000000" pitchFamily="65" charset="-120"/>
                <a:ea typeface="標楷體" panose="03000509000000000000" pitchFamily="65" charset="-120"/>
              </a:rPr>
              <a:t>裡面</a:t>
            </a:r>
            <a:r>
              <a:rPr lang="zh-TW" altLang="en-US" sz="2000" dirty="0" smtClean="0">
                <a:latin typeface="標楷體" panose="03000509000000000000" pitchFamily="65" charset="-120"/>
                <a:ea typeface="標楷體" panose="03000509000000000000" pitchFamily="65" charset="-120"/>
              </a:rPr>
              <a:t>只有你的</a:t>
            </a:r>
            <a:r>
              <a:rPr lang="en-US" altLang="zh-TW" sz="2000" dirty="0" smtClean="0">
                <a:latin typeface="標楷體" panose="03000509000000000000" pitchFamily="65" charset="-120"/>
                <a:ea typeface="標楷體" panose="03000509000000000000" pitchFamily="65" charset="-120"/>
              </a:rPr>
              <a:t>Java file(main.java,</a:t>
            </a:r>
            <a:r>
              <a:rPr lang="zh-TW" altLang="en-US" sz="2000" dirty="0" smtClean="0">
                <a:latin typeface="標楷體" panose="03000509000000000000" pitchFamily="65" charset="-120"/>
                <a:ea typeface="標楷體" panose="03000509000000000000" pitchFamily="65" charset="-120"/>
              </a:rPr>
              <a:t> </a:t>
            </a:r>
            <a:r>
              <a:rPr lang="en-US" altLang="zh-TW" sz="2000" dirty="0" smtClean="0">
                <a:latin typeface="標楷體" panose="03000509000000000000" pitchFamily="65" charset="-120"/>
                <a:ea typeface="標楷體" panose="03000509000000000000" pitchFamily="65" charset="-120"/>
              </a:rPr>
              <a:t>…)</a:t>
            </a:r>
            <a:endParaRPr lang="en-US" altLang="zh-TW" sz="2000" dirty="0">
              <a:latin typeface="標楷體" panose="03000509000000000000" pitchFamily="65" charset="-120"/>
              <a:ea typeface="標楷體" panose="03000509000000000000" pitchFamily="65" charset="-120"/>
            </a:endParaRPr>
          </a:p>
          <a:p>
            <a:r>
              <a:rPr lang="zh-TW" altLang="en-US" sz="2000"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本次作業格式交錯一律</a:t>
            </a:r>
            <a:r>
              <a:rPr lang="en-US" altLang="zh-TW" sz="2000"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0</a:t>
            </a:r>
            <a:r>
              <a:rPr lang="zh-TW" altLang="en-US" sz="20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分</a:t>
            </a:r>
            <a:endParaRPr lang="zh-TW" altLang="en-US" sz="2000"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en-US" altLang="zh-TW" sz="2000" dirty="0">
                <a:latin typeface="標楷體" panose="03000509000000000000" pitchFamily="65" charset="-120"/>
                <a:ea typeface="標楷體" panose="03000509000000000000" pitchFamily="65" charset="-120"/>
              </a:rPr>
              <a:t>Deadline: </a:t>
            </a:r>
            <a:r>
              <a:rPr lang="en-US" altLang="zh-TW" sz="2000" dirty="0" smtClean="0">
                <a:latin typeface="標楷體" panose="03000509000000000000" pitchFamily="65" charset="-120"/>
                <a:ea typeface="標楷體" panose="03000509000000000000" pitchFamily="65" charset="-120"/>
              </a:rPr>
              <a:t>2016/5/7 </a:t>
            </a:r>
            <a:r>
              <a:rPr lang="en-US" altLang="zh-TW" sz="2000" dirty="0">
                <a:latin typeface="標楷體" panose="03000509000000000000" pitchFamily="65" charset="-120"/>
                <a:ea typeface="標楷體" panose="03000509000000000000" pitchFamily="65" charset="-120"/>
              </a:rPr>
              <a:t>00:00</a:t>
            </a:r>
          </a:p>
        </p:txBody>
      </p:sp>
    </p:spTree>
    <p:extLst>
      <p:ext uri="{BB962C8B-B14F-4D97-AF65-F5344CB8AC3E}">
        <p14:creationId xmlns:p14="http://schemas.microsoft.com/office/powerpoint/2010/main" val="4001676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44392" y="307571"/>
            <a:ext cx="4502175" cy="4542270"/>
          </a:xfrm>
          <a:prstGeom prst="rect">
            <a:avLst/>
          </a:prstGeom>
        </p:spPr>
      </p:pic>
      <p:pic>
        <p:nvPicPr>
          <p:cNvPr id="3" name="圖片 2"/>
          <p:cNvPicPr>
            <a:picLocks noChangeAspect="1"/>
          </p:cNvPicPr>
          <p:nvPr/>
        </p:nvPicPr>
        <p:blipFill>
          <a:blip r:embed="rId3"/>
          <a:stretch>
            <a:fillRect/>
          </a:stretch>
        </p:blipFill>
        <p:spPr>
          <a:xfrm>
            <a:off x="570002" y="1712422"/>
            <a:ext cx="4438650" cy="4791075"/>
          </a:xfrm>
          <a:prstGeom prst="rect">
            <a:avLst/>
          </a:prstGeom>
        </p:spPr>
      </p:pic>
      <p:pic>
        <p:nvPicPr>
          <p:cNvPr id="4" name="圖片 3"/>
          <p:cNvPicPr>
            <a:picLocks noChangeAspect="1"/>
          </p:cNvPicPr>
          <p:nvPr/>
        </p:nvPicPr>
        <p:blipFill>
          <a:blip r:embed="rId4"/>
          <a:stretch>
            <a:fillRect/>
          </a:stretch>
        </p:blipFill>
        <p:spPr>
          <a:xfrm>
            <a:off x="5334262" y="374073"/>
            <a:ext cx="6587032" cy="5594465"/>
          </a:xfrm>
          <a:prstGeom prst="rect">
            <a:avLst/>
          </a:prstGeom>
        </p:spPr>
      </p:pic>
    </p:spTree>
    <p:extLst>
      <p:ext uri="{BB962C8B-B14F-4D97-AF65-F5344CB8AC3E}">
        <p14:creationId xmlns:p14="http://schemas.microsoft.com/office/powerpoint/2010/main" val="3253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675" y="1033462"/>
            <a:ext cx="4438650" cy="4791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8360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Slider</a:t>
            </a:r>
            <a:endParaRPr lang="zh-TW" altLang="en-US" dirty="0"/>
          </a:p>
        </p:txBody>
      </p:sp>
      <p:pic>
        <p:nvPicPr>
          <p:cNvPr id="5" name="圖片版面配置區 4"/>
          <p:cNvPicPr>
            <a:picLocks noGrp="1" noChangeAspect="1"/>
          </p:cNvPicPr>
          <p:nvPr>
            <p:ph type="pic" idx="1"/>
          </p:nvPr>
        </p:nvPicPr>
        <p:blipFill>
          <a:blip r:embed="rId2">
            <a:extLst>
              <a:ext uri="{28A0092B-C50C-407E-A947-70E740481C1C}">
                <a14:useLocalDpi xmlns:a14="http://schemas.microsoft.com/office/drawing/2010/main" val="0"/>
              </a:ext>
            </a:extLst>
          </a:blip>
          <a:srcRect l="1027" r="1027"/>
          <a:stretch>
            <a:fillRect/>
          </a:stretch>
        </p:blipFill>
        <p:spPr>
          <a:xfrm>
            <a:off x="6284422" y="172131"/>
            <a:ext cx="5705856" cy="6412674"/>
          </a:xfrm>
          <a:prstGeom prst="rect">
            <a:avLst/>
          </a:prstGeom>
          <a:ln>
            <a:noFill/>
          </a:ln>
          <a:effectLst>
            <a:outerShdw blurRad="190500" algn="tl" rotWithShape="0">
              <a:srgbClr val="000000">
                <a:alpha val="70000"/>
              </a:srgbClr>
            </a:outerShdw>
          </a:effectLst>
        </p:spPr>
      </p:pic>
      <p:sp>
        <p:nvSpPr>
          <p:cNvPr id="4" name="文字版面配置區 3"/>
          <p:cNvSpPr>
            <a:spLocks noGrp="1"/>
          </p:cNvSpPr>
          <p:nvPr>
            <p:ph type="body" sz="half" idx="2"/>
          </p:nvPr>
        </p:nvSpPr>
        <p:spPr/>
        <p:txBody>
          <a:bodyPr/>
          <a:lstStyle/>
          <a:p>
            <a:pPr algn="just"/>
            <a:r>
              <a:rPr lang="en-US" altLang="zh-TW" dirty="0"/>
              <a:t>A </a:t>
            </a:r>
            <a:r>
              <a:rPr lang="en-US" altLang="zh-TW" b="1" dirty="0" err="1">
                <a:effectLst>
                  <a:outerShdw blurRad="38100" dist="38100" dir="2700000" algn="tl">
                    <a:srgbClr val="000000">
                      <a:alpha val="43137"/>
                    </a:srgbClr>
                  </a:outerShdw>
                </a:effectLst>
              </a:rPr>
              <a:t>JSlider</a:t>
            </a:r>
            <a:r>
              <a:rPr lang="en-US" altLang="zh-TW" b="1" dirty="0">
                <a:effectLst>
                  <a:outerShdw blurRad="38100" dist="38100" dir="2700000" algn="tl">
                    <a:srgbClr val="000000">
                      <a:alpha val="43137"/>
                    </a:srgbClr>
                  </a:outerShdw>
                </a:effectLst>
              </a:rPr>
              <a:t> </a:t>
            </a:r>
            <a:r>
              <a:rPr lang="en-US" altLang="zh-TW" dirty="0"/>
              <a:t>component is intended to let the user easily enter a numeric value </a:t>
            </a:r>
            <a:r>
              <a:rPr lang="en-US" altLang="zh-TW" b="1" dirty="0">
                <a:effectLst>
                  <a:outerShdw blurRad="38100" dist="38100" dir="2700000" algn="tl">
                    <a:srgbClr val="000000">
                      <a:alpha val="43137"/>
                    </a:srgbClr>
                  </a:outerShdw>
                </a:effectLst>
              </a:rPr>
              <a:t>bounded by a minimum and maximum value. </a:t>
            </a:r>
            <a:r>
              <a:rPr lang="en-US" altLang="zh-TW" dirty="0"/>
              <a:t>If space is limited, a </a:t>
            </a:r>
            <a:r>
              <a:rPr lang="en-US" altLang="zh-TW" b="1" dirty="0">
                <a:effectLst>
                  <a:outerShdw blurRad="38100" dist="38100" dir="2700000" algn="tl">
                    <a:srgbClr val="000000">
                      <a:alpha val="43137"/>
                    </a:srgbClr>
                  </a:outerShdw>
                </a:effectLst>
              </a:rPr>
              <a:t>spinner</a:t>
            </a:r>
            <a:r>
              <a:rPr lang="en-US" altLang="zh-TW" dirty="0"/>
              <a:t> is a possible alternative to a slider.</a:t>
            </a:r>
            <a:endParaRPr lang="zh-TW" altLang="en-US" dirty="0"/>
          </a:p>
          <a:p>
            <a:endParaRPr lang="zh-TW" altLang="en-US" dirty="0"/>
          </a:p>
        </p:txBody>
      </p:sp>
      <p:sp>
        <p:nvSpPr>
          <p:cNvPr id="6" name="矩形 5">
            <a:hlinkClick r:id="rId3"/>
          </p:cNvPr>
          <p:cNvSpPr/>
          <p:nvPr/>
        </p:nvSpPr>
        <p:spPr>
          <a:xfrm>
            <a:off x="1217096" y="5282290"/>
            <a:ext cx="3357009"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Java doc</a:t>
            </a:r>
            <a:endParaRPr lang="zh-TW" alt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150771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Slider</a:t>
            </a:r>
            <a:endParaRPr lang="zh-TW" altLang="en-US" dirty="0"/>
          </a:p>
        </p:txBody>
      </p:sp>
      <p:pic>
        <p:nvPicPr>
          <p:cNvPr id="6" name="圖片版面配置區 4"/>
          <p:cNvPicPr>
            <a:picLocks noChangeAspect="1"/>
          </p:cNvPicPr>
          <p:nvPr/>
        </p:nvPicPr>
        <p:blipFill rotWithShape="1">
          <a:blip r:embed="rId2">
            <a:extLst>
              <a:ext uri="{28A0092B-C50C-407E-A947-70E740481C1C}">
                <a14:useLocalDpi xmlns:a14="http://schemas.microsoft.com/office/drawing/2010/main" val="0"/>
              </a:ext>
            </a:extLst>
          </a:blip>
          <a:srcRect l="1027" t="18834" r="1027" b="62370"/>
          <a:stretch/>
        </p:blipFill>
        <p:spPr>
          <a:xfrm>
            <a:off x="5893724" y="5461461"/>
            <a:ext cx="5705856" cy="1205345"/>
          </a:xfrm>
          <a:prstGeom prst="rect">
            <a:avLst/>
          </a:prstGeom>
          <a:ln>
            <a:noFill/>
          </a:ln>
          <a:effectLst>
            <a:outerShdw blurRad="190500" algn="tl" rotWithShape="0">
              <a:srgbClr val="000000">
                <a:alpha val="70000"/>
              </a:srgbClr>
            </a:outerShdw>
          </a:effectLst>
        </p:spPr>
      </p:pic>
      <p:pic>
        <p:nvPicPr>
          <p:cNvPr id="8" name="內容版面配置區 7"/>
          <p:cNvPicPr>
            <a:picLocks noGrp="1" noChangeAspect="1"/>
          </p:cNvPicPr>
          <p:nvPr>
            <p:ph idx="1"/>
          </p:nvPr>
        </p:nvPicPr>
        <p:blipFill>
          <a:blip r:embed="rId3"/>
          <a:stretch>
            <a:fillRect/>
          </a:stretch>
        </p:blipFill>
        <p:spPr>
          <a:xfrm>
            <a:off x="641033" y="2367108"/>
            <a:ext cx="6362110" cy="2911474"/>
          </a:xfrm>
          <a:prstGeom prst="rect">
            <a:avLst/>
          </a:prstGeom>
        </p:spPr>
      </p:pic>
    </p:spTree>
    <p:extLst>
      <p:ext uri="{BB962C8B-B14F-4D97-AF65-F5344CB8AC3E}">
        <p14:creationId xmlns:p14="http://schemas.microsoft.com/office/powerpoint/2010/main" val="1444549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slider</a:t>
            </a:r>
            <a:endParaRPr lang="zh-TW" altLang="en-US" dirty="0"/>
          </a:p>
        </p:txBody>
      </p:sp>
      <p:sp>
        <p:nvSpPr>
          <p:cNvPr id="3" name="內容版面配置區 2"/>
          <p:cNvSpPr>
            <a:spLocks noGrp="1"/>
          </p:cNvSpPr>
          <p:nvPr>
            <p:ph idx="1"/>
          </p:nvPr>
        </p:nvSpPr>
        <p:spPr>
          <a:xfrm>
            <a:off x="2231136" y="2263972"/>
            <a:ext cx="7729728" cy="3101983"/>
          </a:xfrm>
        </p:spPr>
        <p:txBody>
          <a:bodyPr/>
          <a:lstStyle/>
          <a:p>
            <a:r>
              <a:rPr lang="en-US" altLang="zh-TW" dirty="0"/>
              <a:t>When you move the slider's knob, the </a:t>
            </a:r>
            <a:r>
              <a:rPr lang="en-US" altLang="zh-TW" b="1" dirty="0" err="1"/>
              <a:t>stateChanged</a:t>
            </a:r>
            <a:r>
              <a:rPr lang="en-US" altLang="zh-TW" dirty="0"/>
              <a:t> method of the slider's</a:t>
            </a:r>
            <a:r>
              <a:rPr lang="en-US" altLang="zh-TW" b="1" dirty="0"/>
              <a:t> </a:t>
            </a:r>
            <a:r>
              <a:rPr lang="en-US" altLang="zh-TW" b="1" dirty="0" err="1"/>
              <a:t>ChangeListener</a:t>
            </a:r>
            <a:r>
              <a:rPr lang="en-US" altLang="zh-TW" b="1" dirty="0"/>
              <a:t> </a:t>
            </a:r>
            <a:r>
              <a:rPr lang="en-US" altLang="zh-TW" dirty="0"/>
              <a:t>is called.</a:t>
            </a:r>
            <a:endParaRPr lang="zh-TW" altLang="en-US" dirty="0"/>
          </a:p>
        </p:txBody>
      </p:sp>
      <p:pic>
        <p:nvPicPr>
          <p:cNvPr id="5" name="圖片 4"/>
          <p:cNvPicPr>
            <a:picLocks noChangeAspect="1"/>
          </p:cNvPicPr>
          <p:nvPr/>
        </p:nvPicPr>
        <p:blipFill>
          <a:blip r:embed="rId2"/>
          <a:stretch>
            <a:fillRect/>
          </a:stretch>
        </p:blipFill>
        <p:spPr>
          <a:xfrm>
            <a:off x="3005328" y="2986866"/>
            <a:ext cx="6181344" cy="3541743"/>
          </a:xfrm>
          <a:prstGeom prst="rect">
            <a:avLst/>
          </a:prstGeom>
        </p:spPr>
      </p:pic>
      <p:sp>
        <p:nvSpPr>
          <p:cNvPr id="6" name="矩形 5"/>
          <p:cNvSpPr/>
          <p:nvPr/>
        </p:nvSpPr>
        <p:spPr>
          <a:xfrm>
            <a:off x="4488873" y="3757353"/>
            <a:ext cx="3674225" cy="2410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636281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File chooser</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6259484" y="1700412"/>
            <a:ext cx="5818346" cy="34867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文字版面配置區 3"/>
          <p:cNvSpPr>
            <a:spLocks noGrp="1"/>
          </p:cNvSpPr>
          <p:nvPr>
            <p:ph type="body" sz="half" idx="2"/>
          </p:nvPr>
        </p:nvSpPr>
        <p:spPr/>
        <p:txBody>
          <a:bodyPr>
            <a:normAutofit lnSpcReduction="10000"/>
          </a:bodyPr>
          <a:lstStyle/>
          <a:p>
            <a:pPr algn="just"/>
            <a:r>
              <a:rPr lang="en-US" altLang="zh-TW" b="1" dirty="0"/>
              <a:t>File choosers </a:t>
            </a:r>
            <a:r>
              <a:rPr lang="en-US" altLang="zh-TW" dirty="0"/>
              <a:t>provide a GUI for navigating the file system, and then either choosing a file or directory from a list, or entering the name of a file or directory. To display a file chooser, you usually use the </a:t>
            </a:r>
            <a:r>
              <a:rPr lang="en-US" altLang="zh-TW" b="1" dirty="0" err="1">
                <a:effectLst>
                  <a:outerShdw blurRad="38100" dist="38100" dir="2700000" algn="tl">
                    <a:srgbClr val="000000">
                      <a:alpha val="43137"/>
                    </a:srgbClr>
                  </a:outerShdw>
                </a:effectLst>
              </a:rPr>
              <a:t>JFileChooser</a:t>
            </a:r>
            <a:r>
              <a:rPr lang="en-US" altLang="zh-TW" dirty="0"/>
              <a:t> API to show a modal dialog containing the file chooser. Another way to present a file chooser is to add an instance of </a:t>
            </a:r>
            <a:r>
              <a:rPr lang="en-US" altLang="zh-TW" dirty="0" err="1"/>
              <a:t>JFileChooser</a:t>
            </a:r>
            <a:r>
              <a:rPr lang="en-US" altLang="zh-TW" dirty="0"/>
              <a:t> to a container.</a:t>
            </a:r>
            <a:endParaRPr lang="zh-TW" altLang="en-US" dirty="0"/>
          </a:p>
        </p:txBody>
      </p:sp>
      <p:sp>
        <p:nvSpPr>
          <p:cNvPr id="6" name="矩形 5">
            <a:hlinkClick r:id="rId3"/>
          </p:cNvPr>
          <p:cNvSpPr/>
          <p:nvPr/>
        </p:nvSpPr>
        <p:spPr>
          <a:xfrm>
            <a:off x="1334443" y="5743954"/>
            <a:ext cx="3357009" cy="923330"/>
          </a:xfrm>
          <a:prstGeom prst="rect">
            <a:avLst/>
          </a:prstGeom>
          <a:noFill/>
        </p:spPr>
        <p:txBody>
          <a:bodyPr wrap="none" lIns="91440" tIns="45720" rIns="91440" bIns="45720">
            <a:spAutoFit/>
          </a:bodyPr>
          <a:lstStyle/>
          <a:p>
            <a:pPr algn="ctr"/>
            <a:r>
              <a:rPr lang="en-US" altLang="zh-TW"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Java doc</a:t>
            </a:r>
            <a:endParaRPr lang="zh-TW" alt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118696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587683" y="716971"/>
            <a:ext cx="7138208" cy="5058573"/>
          </a:xfrm>
          <a:prstGeom prst="rect">
            <a:avLst/>
          </a:prstGeom>
        </p:spPr>
      </p:pic>
    </p:spTree>
    <p:extLst>
      <p:ext uri="{BB962C8B-B14F-4D97-AF65-F5344CB8AC3E}">
        <p14:creationId xmlns:p14="http://schemas.microsoft.com/office/powerpoint/2010/main" val="1291398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File chooser</a:t>
            </a:r>
            <a:endParaRPr lang="zh-TW" altLang="en-US" dirty="0"/>
          </a:p>
        </p:txBody>
      </p:sp>
      <p:sp>
        <p:nvSpPr>
          <p:cNvPr id="3" name="內容版面配置區 2"/>
          <p:cNvSpPr>
            <a:spLocks noGrp="1"/>
          </p:cNvSpPr>
          <p:nvPr>
            <p:ph idx="1"/>
          </p:nvPr>
        </p:nvSpPr>
        <p:spPr>
          <a:xfrm>
            <a:off x="2231136" y="2638045"/>
            <a:ext cx="7729728" cy="2299716"/>
          </a:xfrm>
        </p:spPr>
        <p:txBody>
          <a:bodyPr/>
          <a:lstStyle/>
          <a:p>
            <a:pPr algn="just"/>
            <a:r>
              <a:rPr lang="en-US" altLang="zh-TW" dirty="0"/>
              <a:t>The argument to the </a:t>
            </a:r>
            <a:r>
              <a:rPr lang="en-US" altLang="zh-TW" b="1" dirty="0" err="1"/>
              <a:t>showOpenDialog</a:t>
            </a:r>
            <a:r>
              <a:rPr lang="en-US" altLang="zh-TW" dirty="0"/>
              <a:t> method specifies the </a:t>
            </a:r>
            <a:r>
              <a:rPr lang="en-US" altLang="zh-TW" i="1" dirty="0">
                <a:effectLst>
                  <a:outerShdw blurRad="38100" dist="38100" dir="2700000" algn="tl">
                    <a:srgbClr val="000000">
                      <a:alpha val="43137"/>
                    </a:srgbClr>
                  </a:outerShdw>
                </a:effectLst>
              </a:rPr>
              <a:t>parent component </a:t>
            </a:r>
            <a:r>
              <a:rPr lang="en-US" altLang="zh-TW" dirty="0"/>
              <a:t>for the dialog. The parent component affects the position of the dialog and the frame that the dialog depends on. For example, the Java look and feel places the dialog directly over the parent component. If the parent component is in a frame, then the dialog is dependent on that frame. This dialog disappears when the frame is minimized and reappears when the frame is maximized.</a:t>
            </a:r>
            <a:endParaRPr lang="zh-TW" altLang="en-US" dirty="0"/>
          </a:p>
        </p:txBody>
      </p:sp>
      <p:pic>
        <p:nvPicPr>
          <p:cNvPr id="4" name="圖片 3"/>
          <p:cNvPicPr>
            <a:picLocks noChangeAspect="1"/>
          </p:cNvPicPr>
          <p:nvPr/>
        </p:nvPicPr>
        <p:blipFill>
          <a:blip r:embed="rId2"/>
          <a:stretch>
            <a:fillRect/>
          </a:stretch>
        </p:blipFill>
        <p:spPr>
          <a:xfrm>
            <a:off x="4893564" y="4648286"/>
            <a:ext cx="5067300" cy="1152525"/>
          </a:xfrm>
          <a:prstGeom prst="rect">
            <a:avLst/>
          </a:prstGeom>
        </p:spPr>
      </p:pic>
    </p:spTree>
    <p:extLst>
      <p:ext uri="{BB962C8B-B14F-4D97-AF65-F5344CB8AC3E}">
        <p14:creationId xmlns:p14="http://schemas.microsoft.com/office/powerpoint/2010/main" val="2183987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File chooser</a:t>
            </a:r>
            <a:endParaRPr lang="zh-TW" altLang="en-US" dirty="0"/>
          </a:p>
        </p:txBody>
      </p:sp>
      <p:sp>
        <p:nvSpPr>
          <p:cNvPr id="3" name="內容版面配置區 2"/>
          <p:cNvSpPr>
            <a:spLocks noGrp="1"/>
          </p:cNvSpPr>
          <p:nvPr>
            <p:ph idx="1"/>
          </p:nvPr>
        </p:nvSpPr>
        <p:spPr>
          <a:xfrm>
            <a:off x="166255" y="2468880"/>
            <a:ext cx="6475615" cy="4272742"/>
          </a:xfrm>
        </p:spPr>
        <p:txBody>
          <a:bodyPr>
            <a:normAutofit/>
          </a:bodyPr>
          <a:lstStyle/>
          <a:p>
            <a:pPr algn="just"/>
            <a:r>
              <a:rPr lang="en-US" altLang="zh-TW" dirty="0"/>
              <a:t>The </a:t>
            </a:r>
            <a:r>
              <a:rPr lang="en-US" altLang="zh-TW" b="1" dirty="0" err="1">
                <a:effectLst>
                  <a:outerShdw blurRad="38100" dist="38100" dir="2700000" algn="tl">
                    <a:srgbClr val="000000">
                      <a:alpha val="43137"/>
                    </a:srgbClr>
                  </a:outerShdw>
                </a:effectLst>
              </a:rPr>
              <a:t>showXxxDialog</a:t>
            </a:r>
            <a:r>
              <a:rPr lang="en-US" altLang="zh-TW" dirty="0"/>
              <a:t> methods return an integer that indicates whether the user selected a file. Depending on how you use a file chooser, it is often sufficient to check whether the return value is </a:t>
            </a:r>
            <a:r>
              <a:rPr lang="en-US" altLang="zh-TW" i="1" dirty="0">
                <a:effectLst>
                  <a:outerShdw blurRad="38100" dist="38100" dir="2700000" algn="tl">
                    <a:srgbClr val="000000">
                      <a:alpha val="43137"/>
                    </a:srgbClr>
                  </a:outerShdw>
                </a:effectLst>
              </a:rPr>
              <a:t>APPROVE_OPTION</a:t>
            </a:r>
            <a:r>
              <a:rPr lang="en-US" altLang="zh-TW" dirty="0"/>
              <a:t> and then not to change any other value. To get the chosen file (or directory, if you set up the file chooser to allow directory selections), call the </a:t>
            </a:r>
            <a:r>
              <a:rPr lang="en-US" altLang="zh-TW" dirty="0" err="1"/>
              <a:t>getSelectedFile</a:t>
            </a:r>
            <a:r>
              <a:rPr lang="en-US" altLang="zh-TW" dirty="0"/>
              <a:t> method on the file chooser. This method returns an instance of File</a:t>
            </a:r>
            <a:r>
              <a:rPr lang="en-US" altLang="zh-TW" dirty="0" smtClean="0"/>
              <a:t>.</a:t>
            </a:r>
            <a:endParaRPr lang="en-US" altLang="zh-TW" dirty="0"/>
          </a:p>
          <a:p>
            <a:pPr algn="just"/>
            <a:r>
              <a:rPr lang="en-US" altLang="zh-TW" sz="1200" dirty="0"/>
              <a:t>The example obtains the name of the file and uses it in the log message. You can call other methods on the File object, such as </a:t>
            </a:r>
            <a:r>
              <a:rPr lang="en-US" altLang="zh-TW" sz="1200" b="1" dirty="0" err="1">
                <a:effectLst>
                  <a:outerShdw blurRad="38100" dist="38100" dir="2700000" algn="tl">
                    <a:srgbClr val="000000">
                      <a:alpha val="43137"/>
                    </a:srgbClr>
                  </a:outerShdw>
                </a:effectLst>
              </a:rPr>
              <a:t>getPath</a:t>
            </a:r>
            <a:r>
              <a:rPr lang="en-US" altLang="zh-TW" sz="1200" dirty="0"/>
              <a:t>, </a:t>
            </a:r>
            <a:r>
              <a:rPr lang="en-US" altLang="zh-TW" sz="1200" b="1" dirty="0" err="1">
                <a:effectLst>
                  <a:outerShdw blurRad="38100" dist="38100" dir="2700000" algn="tl">
                    <a:srgbClr val="000000">
                      <a:alpha val="43137"/>
                    </a:srgbClr>
                  </a:outerShdw>
                </a:effectLst>
              </a:rPr>
              <a:t>isDirectory</a:t>
            </a:r>
            <a:r>
              <a:rPr lang="en-US" altLang="zh-TW" sz="1200" dirty="0"/>
              <a:t>, or exists to obtain information about the file. You can also call other methods such as delete and rename to change the file in some way. Of course, you might also want to open or save the file by using one of the reader or writer classes provided by the Java platform. See Basic I/O for information about using readers and writers to read and write data to the file system.</a:t>
            </a:r>
            <a:endParaRPr lang="zh-TW" altLang="en-US" sz="1200" dirty="0"/>
          </a:p>
        </p:txBody>
      </p:sp>
      <p:pic>
        <p:nvPicPr>
          <p:cNvPr id="4" name="圖片 3"/>
          <p:cNvPicPr>
            <a:picLocks noChangeAspect="1"/>
          </p:cNvPicPr>
          <p:nvPr/>
        </p:nvPicPr>
        <p:blipFill>
          <a:blip r:embed="rId2"/>
          <a:stretch>
            <a:fillRect/>
          </a:stretch>
        </p:blipFill>
        <p:spPr>
          <a:xfrm>
            <a:off x="6641870" y="3250543"/>
            <a:ext cx="5466449" cy="2305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2783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31136" y="75230"/>
            <a:ext cx="7729728" cy="1188720"/>
          </a:xfrm>
        </p:spPr>
        <p:txBody>
          <a:bodyPr/>
          <a:lstStyle/>
          <a:p>
            <a:r>
              <a:rPr lang="en-US" altLang="zh-TW" dirty="0" smtClean="0"/>
              <a:t>Alpha panel</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231136" y="1354757"/>
            <a:ext cx="7729728" cy="5428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6426638"/>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TM10001115[[fn=包裹]]</Template>
  <TotalTime>423</TotalTime>
  <Words>536</Words>
  <Application>Microsoft Office PowerPoint</Application>
  <PresentationFormat>寬螢幕</PresentationFormat>
  <Paragraphs>33</Paragraphs>
  <Slides>15</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15</vt:i4>
      </vt:variant>
    </vt:vector>
  </HeadingPairs>
  <TitlesOfParts>
    <vt:vector size="20" baseType="lpstr">
      <vt:lpstr>Gill Sans MT</vt:lpstr>
      <vt:lpstr>微軟正黑體</vt:lpstr>
      <vt:lpstr>標楷體</vt:lpstr>
      <vt:lpstr>Arial</vt:lpstr>
      <vt:lpstr>Parcel</vt:lpstr>
      <vt:lpstr>Java class</vt:lpstr>
      <vt:lpstr>Slider</vt:lpstr>
      <vt:lpstr>Slider</vt:lpstr>
      <vt:lpstr>slider</vt:lpstr>
      <vt:lpstr>File chooser</vt:lpstr>
      <vt:lpstr>PowerPoint 簡報</vt:lpstr>
      <vt:lpstr>File chooser</vt:lpstr>
      <vt:lpstr>File chooser</vt:lpstr>
      <vt:lpstr>Alpha panel</vt:lpstr>
      <vt:lpstr>Alpha panel</vt:lpstr>
      <vt:lpstr>OpenCV For Java</vt:lpstr>
      <vt:lpstr>Homework</vt:lpstr>
      <vt:lpstr>作業要求</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class</dc:title>
  <dc:creator>Kevin Jheng</dc:creator>
  <cp:lastModifiedBy>Kevin Jheng</cp:lastModifiedBy>
  <cp:revision>18</cp:revision>
  <dcterms:created xsi:type="dcterms:W3CDTF">2016-04-26T06:32:58Z</dcterms:created>
  <dcterms:modified xsi:type="dcterms:W3CDTF">2016-04-28T07:43:25Z</dcterms:modified>
</cp:coreProperties>
</file>